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455" r:id="rId1"/>
  </p:sldMasterIdLst>
  <p:notesMasterIdLst>
    <p:notesMasterId r:id="rId13"/>
  </p:notesMasterIdLst>
  <p:handoutMasterIdLst>
    <p:handoutMasterId r:id="rId14"/>
  </p:handoutMasterIdLst>
  <p:sldIdLst>
    <p:sldId id="476" r:id="rId2"/>
    <p:sldId id="525" r:id="rId3"/>
    <p:sldId id="527" r:id="rId4"/>
    <p:sldId id="528" r:id="rId5"/>
    <p:sldId id="529" r:id="rId6"/>
    <p:sldId id="502" r:id="rId7"/>
    <p:sldId id="503" r:id="rId8"/>
    <p:sldId id="504" r:id="rId9"/>
    <p:sldId id="505" r:id="rId10"/>
    <p:sldId id="506" r:id="rId11"/>
    <p:sldId id="507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95" autoAdjust="0"/>
    <p:restoredTop sz="99620" autoAdjust="0"/>
  </p:normalViewPr>
  <p:slideViewPr>
    <p:cSldViewPr snapToGrid="0" snapToObjects="1">
      <p:cViewPr varScale="1">
        <p:scale>
          <a:sx n="105" d="100"/>
          <a:sy n="105" d="100"/>
        </p:scale>
        <p:origin x="-120" y="-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1" Type="http://schemas.openxmlformats.org/officeDocument/2006/relationships/image" Target="../media/image5.emf"/><Relationship Id="rId2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1" Type="http://schemas.openxmlformats.org/officeDocument/2006/relationships/image" Target="../media/image5.emf"/><Relationship Id="rId2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image" Target="../media/image14.emf"/><Relationship Id="rId2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image" Target="../media/image14.emf"/><Relationship Id="rId2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7" Type="http://schemas.openxmlformats.org/officeDocument/2006/relationships/image" Target="../media/image23.emf"/><Relationship Id="rId1" Type="http://schemas.openxmlformats.org/officeDocument/2006/relationships/image" Target="../media/image19.emf"/><Relationship Id="rId2" Type="http://schemas.openxmlformats.org/officeDocument/2006/relationships/image" Target="../media/image20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7" Type="http://schemas.openxmlformats.org/officeDocument/2006/relationships/image" Target="../media/image23.emf"/><Relationship Id="rId1" Type="http://schemas.openxmlformats.org/officeDocument/2006/relationships/image" Target="../media/image19.emf"/><Relationship Id="rId2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D5D2E-027D-2340-84BF-299E9117BDED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27F57-334F-6D46-969D-3899708A9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772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80F4B-D91B-A540-A740-07631227E7EF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1455E-17D7-3849-B053-26F4F802B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721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0872" y="605254"/>
            <a:ext cx="6582256" cy="19897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0489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64446" y="3608574"/>
            <a:ext cx="2133600" cy="273844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67615"/>
            <a:ext cx="2895600" cy="273844"/>
          </a:xfrm>
        </p:spPr>
        <p:txBody>
          <a:bodyPr/>
          <a:lstStyle/>
          <a:p>
            <a:r>
              <a:rPr lang="en-US" smtClean="0"/>
              <a:t>PhD Oral Defense - Gustavo Alves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6419" y="4867615"/>
            <a:ext cx="2133600" cy="273844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129955" y="131368"/>
            <a:ext cx="881006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129955" y="4862137"/>
            <a:ext cx="881006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6576" y="297443"/>
            <a:ext cx="743443" cy="8523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9955" y="341239"/>
            <a:ext cx="862593" cy="70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955" y="103802"/>
            <a:ext cx="8229600" cy="443573"/>
          </a:xfrm>
        </p:spPr>
        <p:txBody>
          <a:bodyPr anchor="ctr"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955" y="629872"/>
            <a:ext cx="8810064" cy="422292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52798"/>
            <a:ext cx="2895600" cy="273844"/>
          </a:xfrm>
        </p:spPr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6419" y="4852798"/>
            <a:ext cx="2133600" cy="273844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129955" y="131368"/>
            <a:ext cx="881006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129955" y="604890"/>
            <a:ext cx="881006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129955" y="4862137"/>
            <a:ext cx="881006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387" y="138666"/>
            <a:ext cx="557632" cy="45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387" y="138666"/>
            <a:ext cx="557632" cy="45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2.bin"/><Relationship Id="rId20" Type="http://schemas.openxmlformats.org/officeDocument/2006/relationships/image" Target="../media/image23.emf"/><Relationship Id="rId10" Type="http://schemas.openxmlformats.org/officeDocument/2006/relationships/image" Target="../media/image20.emf"/><Relationship Id="rId11" Type="http://schemas.openxmlformats.org/officeDocument/2006/relationships/oleObject" Target="../embeddings/oleObject23.bin"/><Relationship Id="rId12" Type="http://schemas.openxmlformats.org/officeDocument/2006/relationships/image" Target="../media/image21.emf"/><Relationship Id="rId13" Type="http://schemas.openxmlformats.org/officeDocument/2006/relationships/oleObject" Target="../embeddings/oleObject24.bin"/><Relationship Id="rId14" Type="http://schemas.openxmlformats.org/officeDocument/2006/relationships/image" Target="../media/image22.emf"/><Relationship Id="rId15" Type="http://schemas.openxmlformats.org/officeDocument/2006/relationships/oleObject" Target="../embeddings/oleObject25.bin"/><Relationship Id="rId16" Type="http://schemas.openxmlformats.org/officeDocument/2006/relationships/image" Target="../media/image15.emf"/><Relationship Id="rId17" Type="http://schemas.openxmlformats.org/officeDocument/2006/relationships/oleObject" Target="../embeddings/oleObject26.bin"/><Relationship Id="rId18" Type="http://schemas.openxmlformats.org/officeDocument/2006/relationships/image" Target="../media/image16.emf"/><Relationship Id="rId19" Type="http://schemas.openxmlformats.org/officeDocument/2006/relationships/oleObject" Target="../embeddings/oleObject27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24.gif"/><Relationship Id="rId7" Type="http://schemas.openxmlformats.org/officeDocument/2006/relationships/oleObject" Target="../embeddings/oleObject21.bin"/><Relationship Id="rId8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emf"/><Relationship Id="rId20" Type="http://schemas.openxmlformats.org/officeDocument/2006/relationships/image" Target="../media/image12.png"/><Relationship Id="rId10" Type="http://schemas.openxmlformats.org/officeDocument/2006/relationships/oleObject" Target="../embeddings/oleObject31.bin"/><Relationship Id="rId11" Type="http://schemas.openxmlformats.org/officeDocument/2006/relationships/image" Target="../media/image22.emf"/><Relationship Id="rId12" Type="http://schemas.openxmlformats.org/officeDocument/2006/relationships/oleObject" Target="../embeddings/oleObject32.bin"/><Relationship Id="rId13" Type="http://schemas.openxmlformats.org/officeDocument/2006/relationships/image" Target="../media/image15.emf"/><Relationship Id="rId14" Type="http://schemas.openxmlformats.org/officeDocument/2006/relationships/oleObject" Target="../embeddings/oleObject33.bin"/><Relationship Id="rId15" Type="http://schemas.openxmlformats.org/officeDocument/2006/relationships/image" Target="../media/image16.emf"/><Relationship Id="rId16" Type="http://schemas.openxmlformats.org/officeDocument/2006/relationships/oleObject" Target="../embeddings/oleObject34.bin"/><Relationship Id="rId17" Type="http://schemas.openxmlformats.org/officeDocument/2006/relationships/image" Target="../media/image23.emf"/><Relationship Id="rId18" Type="http://schemas.openxmlformats.org/officeDocument/2006/relationships/image" Target="../media/image10.png"/><Relationship Id="rId19" Type="http://schemas.openxmlformats.org/officeDocument/2006/relationships/image" Target="../media/image11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4.gif"/><Relationship Id="rId4" Type="http://schemas.openxmlformats.org/officeDocument/2006/relationships/oleObject" Target="../embeddings/oleObject28.bin"/><Relationship Id="rId5" Type="http://schemas.openxmlformats.org/officeDocument/2006/relationships/image" Target="../media/image19.emf"/><Relationship Id="rId6" Type="http://schemas.openxmlformats.org/officeDocument/2006/relationships/oleObject" Target="../embeddings/oleObject29.bin"/><Relationship Id="rId7" Type="http://schemas.openxmlformats.org/officeDocument/2006/relationships/image" Target="../media/image20.emf"/><Relationship Id="rId8" Type="http://schemas.openxmlformats.org/officeDocument/2006/relationships/oleObject" Target="../embeddings/oleObject30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.bin"/><Relationship Id="rId12" Type="http://schemas.openxmlformats.org/officeDocument/2006/relationships/image" Target="../media/image7.emf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8.emf"/><Relationship Id="rId15" Type="http://schemas.openxmlformats.org/officeDocument/2006/relationships/oleObject" Target="../embeddings/oleObject5.bin"/><Relationship Id="rId16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gif"/><Relationship Id="rId7" Type="http://schemas.openxmlformats.org/officeDocument/2006/relationships/oleObject" Target="../embeddings/oleObject1.bin"/><Relationship Id="rId8" Type="http://schemas.openxmlformats.org/officeDocument/2006/relationships/image" Target="../media/image5.emf"/><Relationship Id="rId9" Type="http://schemas.openxmlformats.org/officeDocument/2006/relationships/oleObject" Target="../embeddings/oleObject2.bin"/><Relationship Id="rId10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emf"/><Relationship Id="rId12" Type="http://schemas.openxmlformats.org/officeDocument/2006/relationships/oleObject" Target="../embeddings/oleObject10.bin"/><Relationship Id="rId13" Type="http://schemas.openxmlformats.org/officeDocument/2006/relationships/image" Target="../media/image9.emf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3.gif"/><Relationship Id="rId4" Type="http://schemas.openxmlformats.org/officeDocument/2006/relationships/oleObject" Target="../embeddings/oleObject6.bin"/><Relationship Id="rId5" Type="http://schemas.openxmlformats.org/officeDocument/2006/relationships/image" Target="../media/image5.e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6.emf"/><Relationship Id="rId8" Type="http://schemas.openxmlformats.org/officeDocument/2006/relationships/oleObject" Target="../embeddings/oleObject8.bin"/><Relationship Id="rId9" Type="http://schemas.openxmlformats.org/officeDocument/2006/relationships/image" Target="../media/image7.emf"/><Relationship Id="rId10" Type="http://schemas.openxmlformats.org/officeDocument/2006/relationships/oleObject" Target="../embeddings/oleObject9.bin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5.bin"/><Relationship Id="rId12" Type="http://schemas.openxmlformats.org/officeDocument/2006/relationships/image" Target="../media/image17.emf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8.gif"/><Relationship Id="rId4" Type="http://schemas.openxmlformats.org/officeDocument/2006/relationships/oleObject" Target="../embeddings/oleObject11.bin"/><Relationship Id="rId5" Type="http://schemas.openxmlformats.org/officeDocument/2006/relationships/image" Target="../media/image14.emf"/><Relationship Id="rId6" Type="http://schemas.openxmlformats.org/officeDocument/2006/relationships/oleObject" Target="../embeddings/oleObject12.bin"/><Relationship Id="rId7" Type="http://schemas.openxmlformats.org/officeDocument/2006/relationships/oleObject" Target="../embeddings/oleObject13.bin"/><Relationship Id="rId8" Type="http://schemas.openxmlformats.org/officeDocument/2006/relationships/image" Target="../media/image15.emf"/><Relationship Id="rId9" Type="http://schemas.openxmlformats.org/officeDocument/2006/relationships/oleObject" Target="../embeddings/oleObject14.bin"/><Relationship Id="rId10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0.bin"/><Relationship Id="rId12" Type="http://schemas.openxmlformats.org/officeDocument/2006/relationships/image" Target="../media/image17.emf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8.gif"/><Relationship Id="rId4" Type="http://schemas.openxmlformats.org/officeDocument/2006/relationships/oleObject" Target="../embeddings/oleObject16.bin"/><Relationship Id="rId5" Type="http://schemas.openxmlformats.org/officeDocument/2006/relationships/image" Target="../media/image14.emf"/><Relationship Id="rId6" Type="http://schemas.openxmlformats.org/officeDocument/2006/relationships/oleObject" Target="../embeddings/oleObject17.bin"/><Relationship Id="rId7" Type="http://schemas.openxmlformats.org/officeDocument/2006/relationships/oleObject" Target="../embeddings/oleObject18.bin"/><Relationship Id="rId8" Type="http://schemas.openxmlformats.org/officeDocument/2006/relationships/image" Target="../media/image15.emf"/><Relationship Id="rId9" Type="http://schemas.openxmlformats.org/officeDocument/2006/relationships/oleObject" Target="../embeddings/oleObject19.bin"/><Relationship Id="rId10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6208"/>
            <a:ext cx="8229600" cy="1985406"/>
          </a:xfrm>
        </p:spPr>
        <p:txBody>
          <a:bodyPr>
            <a:normAutofit/>
          </a:bodyPr>
          <a:lstStyle/>
          <a:p>
            <a:r>
              <a:rPr lang="en-US" dirty="0" smtClean="0"/>
              <a:t>Chapter 2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smtClean="0"/>
              <a:t>A visual example of elastic RTM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7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196098" y="3354249"/>
            <a:ext cx="8702125" cy="1451854"/>
            <a:chOff x="0" y="3400944"/>
            <a:chExt cx="8702125" cy="1451854"/>
          </a:xfrm>
        </p:grpSpPr>
        <p:pic>
          <p:nvPicPr>
            <p:cNvPr id="39" name="Picture 38" descr="Screen Shot 2015-03-26 at 2.32.48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2939" y="3400944"/>
              <a:ext cx="1309186" cy="1451854"/>
            </a:xfrm>
            <a:prstGeom prst="rect">
              <a:avLst/>
            </a:prstGeom>
          </p:spPr>
        </p:pic>
        <p:grpSp>
          <p:nvGrpSpPr>
            <p:cNvPr id="40" name="Group 39"/>
            <p:cNvGrpSpPr/>
            <p:nvPr/>
          </p:nvGrpSpPr>
          <p:grpSpPr>
            <a:xfrm>
              <a:off x="0" y="3624350"/>
              <a:ext cx="8047532" cy="907823"/>
              <a:chOff x="0" y="3460416"/>
              <a:chExt cx="8925674" cy="1006884"/>
            </a:xfrm>
          </p:grpSpPr>
          <p:pic>
            <p:nvPicPr>
              <p:cNvPr id="41" name="Picture 40" descr="Screen Shot 2015-05-27 at 3.03.49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5773" y="3460416"/>
                <a:ext cx="7869901" cy="1006884"/>
              </a:xfrm>
              <a:prstGeom prst="rect">
                <a:avLst/>
              </a:prstGeom>
            </p:spPr>
          </p:pic>
          <p:pic>
            <p:nvPicPr>
              <p:cNvPr id="42" name="Picture 41" descr="Screen Shot 2015-05-27 at 3.05.48 P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499378"/>
                <a:ext cx="1471333" cy="928959"/>
              </a:xfrm>
              <a:prstGeom prst="rect">
                <a:avLst/>
              </a:prstGeom>
            </p:spPr>
          </p:pic>
        </p:grpSp>
      </p:grpSp>
      <p:sp>
        <p:nvSpPr>
          <p:cNvPr id="43" name="Oval 42"/>
          <p:cNvSpPr/>
          <p:nvPr/>
        </p:nvSpPr>
        <p:spPr>
          <a:xfrm>
            <a:off x="3179387" y="4114368"/>
            <a:ext cx="1543121" cy="4230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8403981" y="3901064"/>
            <a:ext cx="336164" cy="324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918039" y="4114368"/>
            <a:ext cx="1543121" cy="423083"/>
          </a:xfrm>
          <a:prstGeom prst="ellipse">
            <a:avLst/>
          </a:prstGeom>
          <a:noFill/>
          <a:ln>
            <a:solidFill>
              <a:srgbClr val="1F497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8403981" y="4181234"/>
            <a:ext cx="336164" cy="322008"/>
          </a:xfrm>
          <a:prstGeom prst="ellipse">
            <a:avLst/>
          </a:prstGeom>
          <a:noFill/>
          <a:ln>
            <a:solidFill>
              <a:srgbClr val="1F497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980464" y="4156673"/>
            <a:ext cx="354835" cy="324438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10</a:t>
            </a:fld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403980" y="4450349"/>
            <a:ext cx="336165" cy="309285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3649" y="1000959"/>
            <a:ext cx="12089602" cy="229570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60264" y="1475575"/>
            <a:ext cx="8248237" cy="1186061"/>
          </a:xfrm>
          <a:prstGeom prst="rect">
            <a:avLst/>
          </a:prstGeom>
          <a:solidFill>
            <a:srgbClr val="6D6D6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60265" y="1475574"/>
            <a:ext cx="1192335" cy="1186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108614" y="1475574"/>
            <a:ext cx="1167220" cy="118606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66496" y="1475574"/>
            <a:ext cx="1185895" cy="1186062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752698" y="1475574"/>
            <a:ext cx="1192335" cy="1186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945033" y="1475575"/>
            <a:ext cx="1163581" cy="1186061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455387" y="1475574"/>
            <a:ext cx="1167220" cy="1186062"/>
          </a:xfrm>
          <a:prstGeom prst="rect">
            <a:avLst/>
          </a:prstGeom>
          <a:noFill/>
          <a:ln>
            <a:solidFill>
              <a:srgbClr val="E46C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622607" y="1475574"/>
            <a:ext cx="1185895" cy="1186062"/>
          </a:xfrm>
          <a:prstGeom prst="rect">
            <a:avLst/>
          </a:prstGeom>
          <a:noFill/>
          <a:ln>
            <a:solidFill>
              <a:srgbClr val="E46C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613894" y="4104093"/>
            <a:ext cx="1546118" cy="43335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9568986"/>
              </p:ext>
            </p:extLst>
          </p:nvPr>
        </p:nvGraphicFramePr>
        <p:xfrm>
          <a:off x="968375" y="606425"/>
          <a:ext cx="457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94" name="Equation" r:id="rId7" imgW="457200" imgH="393700" progId="Equation.3">
                  <p:embed/>
                </p:oleObj>
              </mc:Choice>
              <mc:Fallback>
                <p:oleObj name="Equation" r:id="rId7" imgW="457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68375" y="606425"/>
                        <a:ext cx="4572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8623690"/>
              </p:ext>
            </p:extLst>
          </p:nvPr>
        </p:nvGraphicFramePr>
        <p:xfrm>
          <a:off x="3419101" y="684498"/>
          <a:ext cx="2413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95" name="Equation" r:id="rId9" imgW="241300" imgH="203200" progId="Equation.3">
                  <p:embed/>
                </p:oleObj>
              </mc:Choice>
              <mc:Fallback>
                <p:oleObj name="Equation" r:id="rId9" imgW="2413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19101" y="684498"/>
                        <a:ext cx="2413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7199980"/>
              </p:ext>
            </p:extLst>
          </p:nvPr>
        </p:nvGraphicFramePr>
        <p:xfrm>
          <a:off x="4494213" y="601663"/>
          <a:ext cx="4318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96" name="Equation" r:id="rId11" imgW="431800" imgH="406400" progId="Equation.3">
                  <p:embed/>
                </p:oleObj>
              </mc:Choice>
              <mc:Fallback>
                <p:oleObj name="Equation" r:id="rId11" imgW="4318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94213" y="601663"/>
                        <a:ext cx="4318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166686"/>
              </p:ext>
            </p:extLst>
          </p:nvPr>
        </p:nvGraphicFramePr>
        <p:xfrm>
          <a:off x="6613894" y="590364"/>
          <a:ext cx="8001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97" name="Equation" r:id="rId13" imgW="800100" imgH="406400" progId="Equation.3">
                  <p:embed/>
                </p:oleObj>
              </mc:Choice>
              <mc:Fallback>
                <p:oleObj name="Equation" r:id="rId13" imgW="8001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613894" y="590364"/>
                        <a:ext cx="8001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7147489"/>
              </p:ext>
            </p:extLst>
          </p:nvPr>
        </p:nvGraphicFramePr>
        <p:xfrm>
          <a:off x="2179369" y="684498"/>
          <a:ext cx="3429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98" name="Equation" r:id="rId15" imgW="342900" imgH="241300" progId="Equation.3">
                  <p:embed/>
                </p:oleObj>
              </mc:Choice>
              <mc:Fallback>
                <p:oleObj name="Equation" r:id="rId15" imgW="342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179369" y="684498"/>
                        <a:ext cx="3429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1079840"/>
              </p:ext>
            </p:extLst>
          </p:nvPr>
        </p:nvGraphicFramePr>
        <p:xfrm>
          <a:off x="5689600" y="684498"/>
          <a:ext cx="3302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99" name="Equation" r:id="rId17" imgW="330200" imgH="241300" progId="Equation.3">
                  <p:embed/>
                </p:oleObj>
              </mc:Choice>
              <mc:Fallback>
                <p:oleObj name="Equation" r:id="rId17" imgW="3302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689600" y="684498"/>
                        <a:ext cx="3302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7142495"/>
              </p:ext>
            </p:extLst>
          </p:nvPr>
        </p:nvGraphicFramePr>
        <p:xfrm>
          <a:off x="8035639" y="684498"/>
          <a:ext cx="3302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0" name="Equation" r:id="rId19" imgW="330200" imgH="241300" progId="Equation.3">
                  <p:embed/>
                </p:oleObj>
              </mc:Choice>
              <mc:Fallback>
                <p:oleObj name="Equation" r:id="rId19" imgW="3302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035639" y="684498"/>
                        <a:ext cx="3302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/>
          <p:cNvSpPr/>
          <p:nvPr/>
        </p:nvSpPr>
        <p:spPr>
          <a:xfrm>
            <a:off x="433268" y="2848422"/>
            <a:ext cx="276400" cy="149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378" y="1017372"/>
            <a:ext cx="392181" cy="215672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29955" y="1330377"/>
            <a:ext cx="8810064" cy="13630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129955" y="146304"/>
            <a:ext cx="8229600" cy="4435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Chapter 2 </a:t>
            </a:r>
            <a:r>
              <a:rPr lang="mr-IN" dirty="0" smtClean="0"/>
              <a:t>–</a:t>
            </a:r>
            <a:r>
              <a:rPr lang="en-US" dirty="0" smtClean="0"/>
              <a:t> RTM </a:t>
            </a:r>
            <a:r>
              <a:rPr lang="mr-IN" dirty="0" smtClean="0"/>
              <a:t>–</a:t>
            </a:r>
            <a:r>
              <a:rPr lang="en-US" dirty="0" smtClean="0"/>
              <a:t> A Visual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312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11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-1473649" y="1000959"/>
            <a:ext cx="12089602" cy="2295708"/>
            <a:chOff x="-1473649" y="720789"/>
            <a:chExt cx="12089602" cy="229570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3649" y="720789"/>
              <a:ext cx="12089602" cy="229570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60265" y="1195404"/>
              <a:ext cx="1192335" cy="118606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108614" y="1195404"/>
              <a:ext cx="1167220" cy="1186062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266496" y="1195404"/>
              <a:ext cx="1185895" cy="1186062"/>
            </a:xfrm>
            <a:prstGeom prst="rect">
              <a:avLst/>
            </a:prstGeom>
            <a:noFill/>
            <a:ln>
              <a:solidFill>
                <a:srgbClr val="1F497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752698" y="1195404"/>
              <a:ext cx="1192335" cy="118606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945033" y="1195405"/>
              <a:ext cx="1163581" cy="1186061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55387" y="1195404"/>
              <a:ext cx="1167220" cy="1186062"/>
            </a:xfrm>
            <a:prstGeom prst="rect">
              <a:avLst/>
            </a:prstGeom>
            <a:noFill/>
            <a:ln>
              <a:solidFill>
                <a:srgbClr val="E46C0A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622607" y="1195404"/>
              <a:ext cx="1185895" cy="1186062"/>
            </a:xfrm>
            <a:prstGeom prst="rect">
              <a:avLst/>
            </a:prstGeom>
            <a:noFill/>
            <a:ln>
              <a:solidFill>
                <a:srgbClr val="E46C0A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7558256"/>
              </p:ext>
            </p:extLst>
          </p:nvPr>
        </p:nvGraphicFramePr>
        <p:xfrm>
          <a:off x="968375" y="606425"/>
          <a:ext cx="457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18" name="Equation" r:id="rId4" imgW="457200" imgH="393700" progId="Equation.3">
                  <p:embed/>
                </p:oleObj>
              </mc:Choice>
              <mc:Fallback>
                <p:oleObj name="Equation" r:id="rId4" imgW="457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68375" y="606425"/>
                        <a:ext cx="4572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6917803"/>
              </p:ext>
            </p:extLst>
          </p:nvPr>
        </p:nvGraphicFramePr>
        <p:xfrm>
          <a:off x="3419101" y="684498"/>
          <a:ext cx="2413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19" name="Equation" r:id="rId6" imgW="241300" imgH="203200" progId="Equation.3">
                  <p:embed/>
                </p:oleObj>
              </mc:Choice>
              <mc:Fallback>
                <p:oleObj name="Equation" r:id="rId6" imgW="2413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19101" y="684498"/>
                        <a:ext cx="2413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4584564"/>
              </p:ext>
            </p:extLst>
          </p:nvPr>
        </p:nvGraphicFramePr>
        <p:xfrm>
          <a:off x="4494213" y="601663"/>
          <a:ext cx="4318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20" name="Equation" r:id="rId8" imgW="431800" imgH="406400" progId="Equation.3">
                  <p:embed/>
                </p:oleObj>
              </mc:Choice>
              <mc:Fallback>
                <p:oleObj name="Equation" r:id="rId8" imgW="4318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94213" y="601663"/>
                        <a:ext cx="4318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492568"/>
              </p:ext>
            </p:extLst>
          </p:nvPr>
        </p:nvGraphicFramePr>
        <p:xfrm>
          <a:off x="6613894" y="590364"/>
          <a:ext cx="8001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21" name="Equation" r:id="rId10" imgW="800100" imgH="406400" progId="Equation.3">
                  <p:embed/>
                </p:oleObj>
              </mc:Choice>
              <mc:Fallback>
                <p:oleObj name="Equation" r:id="rId10" imgW="8001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613894" y="590364"/>
                        <a:ext cx="8001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5263136"/>
              </p:ext>
            </p:extLst>
          </p:nvPr>
        </p:nvGraphicFramePr>
        <p:xfrm>
          <a:off x="2179369" y="684498"/>
          <a:ext cx="3429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22" name="Equation" r:id="rId12" imgW="342900" imgH="241300" progId="Equation.3">
                  <p:embed/>
                </p:oleObj>
              </mc:Choice>
              <mc:Fallback>
                <p:oleObj name="Equation" r:id="rId12" imgW="342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179369" y="684498"/>
                        <a:ext cx="3429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8378990"/>
              </p:ext>
            </p:extLst>
          </p:nvPr>
        </p:nvGraphicFramePr>
        <p:xfrm>
          <a:off x="5689600" y="684498"/>
          <a:ext cx="3302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23" name="Equation" r:id="rId14" imgW="330200" imgH="241300" progId="Equation.3">
                  <p:embed/>
                </p:oleObj>
              </mc:Choice>
              <mc:Fallback>
                <p:oleObj name="Equation" r:id="rId14" imgW="3302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689600" y="684498"/>
                        <a:ext cx="3302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8512"/>
              </p:ext>
            </p:extLst>
          </p:nvPr>
        </p:nvGraphicFramePr>
        <p:xfrm>
          <a:off x="8035639" y="684498"/>
          <a:ext cx="3302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24" name="Equation" r:id="rId16" imgW="330200" imgH="241300" progId="Equation.3">
                  <p:embed/>
                </p:oleObj>
              </mc:Choice>
              <mc:Fallback>
                <p:oleObj name="Equation" r:id="rId16" imgW="3302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035639" y="684498"/>
                        <a:ext cx="3302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Group 28"/>
          <p:cNvGrpSpPr/>
          <p:nvPr/>
        </p:nvGrpSpPr>
        <p:grpSpPr>
          <a:xfrm>
            <a:off x="196098" y="3354249"/>
            <a:ext cx="8702125" cy="1451854"/>
            <a:chOff x="0" y="3400944"/>
            <a:chExt cx="8702125" cy="1451854"/>
          </a:xfrm>
        </p:grpSpPr>
        <p:pic>
          <p:nvPicPr>
            <p:cNvPr id="36" name="Picture 35" descr="Screen Shot 2015-03-26 at 2.32.48 PM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2939" y="3400944"/>
              <a:ext cx="1309186" cy="1451854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0" y="3624350"/>
              <a:ext cx="8047532" cy="907823"/>
              <a:chOff x="0" y="3460416"/>
              <a:chExt cx="8925674" cy="1006884"/>
            </a:xfrm>
          </p:grpSpPr>
          <p:pic>
            <p:nvPicPr>
              <p:cNvPr id="38" name="Picture 37" descr="Screen Shot 2015-05-27 at 3.03.49 PM.png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5773" y="3460416"/>
                <a:ext cx="7869901" cy="1006884"/>
              </a:xfrm>
              <a:prstGeom prst="rect">
                <a:avLst/>
              </a:prstGeom>
            </p:spPr>
          </p:pic>
          <p:pic>
            <p:nvPicPr>
              <p:cNvPr id="39" name="Picture 38" descr="Screen Shot 2015-05-27 at 3.05.48 PM.png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499378"/>
                <a:ext cx="1471333" cy="928959"/>
              </a:xfrm>
              <a:prstGeom prst="rect">
                <a:avLst/>
              </a:prstGeom>
            </p:spPr>
          </p:pic>
        </p:grpSp>
      </p:grpSp>
      <p:sp>
        <p:nvSpPr>
          <p:cNvPr id="41" name="Oval 40"/>
          <p:cNvSpPr/>
          <p:nvPr/>
        </p:nvSpPr>
        <p:spPr>
          <a:xfrm>
            <a:off x="8403981" y="3901064"/>
            <a:ext cx="336164" cy="324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8403981" y="4181234"/>
            <a:ext cx="336164" cy="322008"/>
          </a:xfrm>
          <a:prstGeom prst="ellipse">
            <a:avLst/>
          </a:prstGeom>
          <a:noFill/>
          <a:ln>
            <a:solidFill>
              <a:srgbClr val="1F497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8403980" y="4450349"/>
            <a:ext cx="336165" cy="309285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3179387" y="4114368"/>
            <a:ext cx="1543121" cy="4230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918039" y="4114368"/>
            <a:ext cx="1543121" cy="423083"/>
          </a:xfrm>
          <a:prstGeom prst="ellipse">
            <a:avLst/>
          </a:prstGeom>
          <a:noFill/>
          <a:ln>
            <a:solidFill>
              <a:srgbClr val="1F497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980464" y="4156673"/>
            <a:ext cx="354835" cy="324438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613894" y="4104093"/>
            <a:ext cx="1546118" cy="43335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51378" y="1017372"/>
            <a:ext cx="392181" cy="215672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29955" y="1330377"/>
            <a:ext cx="8810064" cy="13630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43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644" y="1029924"/>
            <a:ext cx="4784976" cy="373651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29955" y="146304"/>
            <a:ext cx="8229600" cy="4435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Chapter 2 </a:t>
            </a:r>
            <a:r>
              <a:rPr lang="mr-IN" dirty="0" smtClean="0"/>
              <a:t>–</a:t>
            </a:r>
            <a:r>
              <a:rPr lang="en-US" dirty="0" smtClean="0"/>
              <a:t> RTM </a:t>
            </a:r>
            <a:r>
              <a:rPr lang="mr-IN" dirty="0" smtClean="0"/>
              <a:t>–</a:t>
            </a:r>
            <a:r>
              <a:rPr lang="en-US" dirty="0" smtClean="0"/>
              <a:t> A Visual example</a:t>
            </a:r>
            <a:endParaRPr lang="en-US" dirty="0"/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129955" y="712620"/>
            <a:ext cx="8810064" cy="37959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en-US" sz="1600" dirty="0" smtClean="0"/>
              <a:t>Suppose this is the model of that I am trying to recover, </a:t>
            </a:r>
            <a:r>
              <a:rPr lang="en-US" sz="1600" b="1" dirty="0" smtClean="0">
                <a:latin typeface="Times New Roman"/>
                <a:cs typeface="Times New Roman"/>
              </a:rPr>
              <a:t>m</a:t>
            </a:r>
            <a:r>
              <a:rPr lang="en-US" sz="1600" dirty="0" smtClean="0"/>
              <a:t>: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43228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644" y="1029924"/>
            <a:ext cx="4784976" cy="373651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29955" y="146304"/>
            <a:ext cx="8229600" cy="4435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Chapter 2 </a:t>
            </a:r>
            <a:r>
              <a:rPr lang="mr-IN" dirty="0" smtClean="0"/>
              <a:t>–</a:t>
            </a:r>
            <a:r>
              <a:rPr lang="en-US" dirty="0" smtClean="0"/>
              <a:t> RTM </a:t>
            </a:r>
            <a:r>
              <a:rPr lang="mr-IN" dirty="0" smtClean="0"/>
              <a:t>–</a:t>
            </a:r>
            <a:r>
              <a:rPr lang="en-US" dirty="0" smtClean="0"/>
              <a:t> A Visual example</a:t>
            </a:r>
            <a:endParaRPr lang="en-US" dirty="0"/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129955" y="712620"/>
            <a:ext cx="8810064" cy="37959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en-US" sz="1600" dirty="0" smtClean="0"/>
              <a:t>Suppose this is the model of that I am trying </a:t>
            </a:r>
            <a:r>
              <a:rPr lang="en-US" sz="1600" dirty="0"/>
              <a:t>to recover, </a:t>
            </a:r>
            <a:r>
              <a:rPr lang="en-US" sz="1600" b="1" dirty="0">
                <a:latin typeface="Times New Roman"/>
                <a:cs typeface="Times New Roman"/>
              </a:rPr>
              <a:t>m</a:t>
            </a:r>
            <a:r>
              <a:rPr lang="en-US" sz="1600" dirty="0" smtClean="0"/>
              <a:t>: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318179" y="2235818"/>
            <a:ext cx="2115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Water layer (known)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m</a:t>
            </a:r>
            <a:r>
              <a:rPr lang="en-US" b="1" baseline="-25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0</a:t>
            </a:r>
            <a:endParaRPr lang="en-US" b="1" baseline="-250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4383" y="3825063"/>
            <a:ext cx="160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Unknown layer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64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644" y="1029924"/>
            <a:ext cx="4784976" cy="373651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29955" y="146304"/>
            <a:ext cx="8229600" cy="4435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Chapter 2 </a:t>
            </a:r>
            <a:r>
              <a:rPr lang="mr-IN" dirty="0" smtClean="0"/>
              <a:t>–</a:t>
            </a:r>
            <a:r>
              <a:rPr lang="en-US" dirty="0" smtClean="0"/>
              <a:t> RTM </a:t>
            </a:r>
            <a:r>
              <a:rPr lang="mr-IN" dirty="0" smtClean="0"/>
              <a:t>–</a:t>
            </a:r>
            <a:r>
              <a:rPr lang="en-US" dirty="0" smtClean="0"/>
              <a:t> A Visual example</a:t>
            </a:r>
            <a:endParaRPr lang="en-US" dirty="0"/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129955" y="712620"/>
            <a:ext cx="8810064" cy="37959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en-US" sz="1600" dirty="0" smtClean="0"/>
              <a:t>I will acquire data by simulating a source at top and receivers on both sides of it: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4632231" y="1492931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xplosion 2 13"/>
          <p:cNvSpPr/>
          <p:nvPr/>
        </p:nvSpPr>
        <p:spPr>
          <a:xfrm>
            <a:off x="4326559" y="1484840"/>
            <a:ext cx="153511" cy="153511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900298" y="1492931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192261" y="1492931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460328" y="1492931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751733" y="1492931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019800" y="1492931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638099" y="1492931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906166" y="1492931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198129" y="1492931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466196" y="1492931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757601" y="1492931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025668" y="1492931"/>
            <a:ext cx="139563" cy="907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43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644" y="1029924"/>
            <a:ext cx="4784976" cy="373651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5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29955" y="146304"/>
            <a:ext cx="8229600" cy="4435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Chapter 2 </a:t>
            </a:r>
            <a:r>
              <a:rPr lang="mr-IN" dirty="0" smtClean="0"/>
              <a:t>–</a:t>
            </a:r>
            <a:r>
              <a:rPr lang="en-US" dirty="0" smtClean="0"/>
              <a:t> RTM </a:t>
            </a:r>
            <a:r>
              <a:rPr lang="mr-IN" dirty="0" smtClean="0"/>
              <a:t>–</a:t>
            </a:r>
            <a:r>
              <a:rPr lang="en-US" dirty="0" smtClean="0"/>
              <a:t> A Visual example</a:t>
            </a:r>
            <a:endParaRPr lang="en-US" dirty="0"/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129955" y="712620"/>
            <a:ext cx="8810064" cy="37959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en-US" sz="1600" dirty="0" smtClean="0"/>
              <a:t>This is the image I hope to recover, given the limited bandwidth of the data: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18312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96098" y="3354249"/>
            <a:ext cx="8702125" cy="1451854"/>
            <a:chOff x="0" y="3400944"/>
            <a:chExt cx="8702125" cy="1451854"/>
          </a:xfrm>
        </p:grpSpPr>
        <p:pic>
          <p:nvPicPr>
            <p:cNvPr id="29" name="Picture 28" descr="Screen Shot 2015-03-26 at 2.32.48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2939" y="3400944"/>
              <a:ext cx="1309186" cy="1451854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0" y="3624350"/>
              <a:ext cx="8047532" cy="907823"/>
              <a:chOff x="0" y="3460416"/>
              <a:chExt cx="8925674" cy="1006884"/>
            </a:xfrm>
          </p:grpSpPr>
          <p:pic>
            <p:nvPicPr>
              <p:cNvPr id="23" name="Picture 22" descr="Screen Shot 2015-05-27 at 3.03.49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5773" y="3460416"/>
                <a:ext cx="7869901" cy="1006884"/>
              </a:xfrm>
              <a:prstGeom prst="rect">
                <a:avLst/>
              </a:prstGeom>
            </p:spPr>
          </p:pic>
          <p:pic>
            <p:nvPicPr>
              <p:cNvPr id="27" name="Picture 26" descr="Screen Shot 2015-05-27 at 3.05.48 P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499378"/>
                <a:ext cx="1471333" cy="928959"/>
              </a:xfrm>
              <a:prstGeom prst="rect">
                <a:avLst/>
              </a:prstGeom>
            </p:spPr>
          </p:pic>
        </p:grp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981672"/>
            <a:ext cx="9143996" cy="223799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88279" y="1195404"/>
            <a:ext cx="8185870" cy="1643678"/>
          </a:xfrm>
          <a:prstGeom prst="rect">
            <a:avLst/>
          </a:prstGeom>
          <a:solidFill>
            <a:srgbClr val="6D6D6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820861" y="3620742"/>
            <a:ext cx="584328" cy="324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403981" y="3368741"/>
            <a:ext cx="336164" cy="324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31725" y="1195404"/>
            <a:ext cx="1634108" cy="1643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502936" y="1195404"/>
            <a:ext cx="1634108" cy="164367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140041" y="1195404"/>
            <a:ext cx="1634108" cy="1643678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437169" y="3620742"/>
            <a:ext cx="584328" cy="324438"/>
          </a:xfrm>
          <a:prstGeom prst="ellipse">
            <a:avLst/>
          </a:prstGeom>
          <a:noFill/>
          <a:ln>
            <a:solidFill>
              <a:srgbClr val="1F497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403981" y="3648911"/>
            <a:ext cx="336164" cy="322008"/>
          </a:xfrm>
          <a:prstGeom prst="ellipse">
            <a:avLst/>
          </a:prstGeom>
          <a:noFill/>
          <a:ln>
            <a:solidFill>
              <a:srgbClr val="1F497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80464" y="3624350"/>
            <a:ext cx="354835" cy="324438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868830" y="1195404"/>
            <a:ext cx="1634108" cy="1643678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1072772"/>
              </p:ext>
            </p:extLst>
          </p:nvPr>
        </p:nvGraphicFramePr>
        <p:xfrm>
          <a:off x="1189608" y="596843"/>
          <a:ext cx="4445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88" name="Equation" r:id="rId7" imgW="444500" imgH="393700" progId="Equation.3">
                  <p:embed/>
                </p:oleObj>
              </mc:Choice>
              <mc:Fallback>
                <p:oleObj name="Equation" r:id="rId7" imgW="4445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89608" y="596843"/>
                        <a:ext cx="4445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9283526"/>
              </p:ext>
            </p:extLst>
          </p:nvPr>
        </p:nvGraphicFramePr>
        <p:xfrm>
          <a:off x="6135518" y="596714"/>
          <a:ext cx="4318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89" name="Equation" r:id="rId9" imgW="431800" imgH="393700" progId="Equation.3">
                  <p:embed/>
                </p:oleObj>
              </mc:Choice>
              <mc:Fallback>
                <p:oleObj name="Equation" r:id="rId9" imgW="4318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35518" y="596714"/>
                        <a:ext cx="4318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649963"/>
              </p:ext>
            </p:extLst>
          </p:nvPr>
        </p:nvGraphicFramePr>
        <p:xfrm>
          <a:off x="2960802" y="684498"/>
          <a:ext cx="2794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90" name="Equation" r:id="rId11" imgW="279400" imgH="241300" progId="Equation.3">
                  <p:embed/>
                </p:oleObj>
              </mc:Choice>
              <mc:Fallback>
                <p:oleObj name="Equation" r:id="rId11" imgW="279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960802" y="684498"/>
                        <a:ext cx="2794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8228663"/>
              </p:ext>
            </p:extLst>
          </p:nvPr>
        </p:nvGraphicFramePr>
        <p:xfrm>
          <a:off x="7907832" y="684498"/>
          <a:ext cx="2794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91" name="Equation" r:id="rId13" imgW="279400" imgH="241300" progId="Equation.3">
                  <p:embed/>
                </p:oleObj>
              </mc:Choice>
              <mc:Fallback>
                <p:oleObj name="Equation" r:id="rId13" imgW="279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907832" y="684498"/>
                        <a:ext cx="2794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7371446"/>
              </p:ext>
            </p:extLst>
          </p:nvPr>
        </p:nvGraphicFramePr>
        <p:xfrm>
          <a:off x="4567238" y="703263"/>
          <a:ext cx="2286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92" name="Equation" r:id="rId15" imgW="228600" imgH="203200" progId="Equation.3">
                  <p:embed/>
                </p:oleObj>
              </mc:Choice>
              <mc:Fallback>
                <p:oleObj name="Equation" r:id="rId15" imgW="228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567238" y="703263"/>
                        <a:ext cx="2286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433268" y="2997846"/>
            <a:ext cx="276400" cy="149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96098" y="990543"/>
            <a:ext cx="392181" cy="215672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88279" y="1195404"/>
            <a:ext cx="1634108" cy="1643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9955" y="1044201"/>
            <a:ext cx="8810064" cy="13630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129955" y="146304"/>
            <a:ext cx="8229600" cy="4435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Chapter 2 </a:t>
            </a:r>
            <a:r>
              <a:rPr lang="mr-IN" dirty="0" smtClean="0"/>
              <a:t>–</a:t>
            </a:r>
            <a:r>
              <a:rPr lang="en-US" dirty="0" smtClean="0"/>
              <a:t> RTM </a:t>
            </a:r>
            <a:r>
              <a:rPr lang="mr-IN" dirty="0" smtClean="0"/>
              <a:t>–</a:t>
            </a:r>
            <a:r>
              <a:rPr lang="en-US" dirty="0" smtClean="0"/>
              <a:t> A Visual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485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981672"/>
            <a:ext cx="9143996" cy="22379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88279" y="1195404"/>
            <a:ext cx="1634108" cy="1643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31725" y="1195404"/>
            <a:ext cx="1634108" cy="1643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502936" y="1195404"/>
            <a:ext cx="1634108" cy="164367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140041" y="1195404"/>
            <a:ext cx="1634108" cy="1643678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868830" y="1195404"/>
            <a:ext cx="1634108" cy="1643678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4856036"/>
              </p:ext>
            </p:extLst>
          </p:nvPr>
        </p:nvGraphicFramePr>
        <p:xfrm>
          <a:off x="1189608" y="596843"/>
          <a:ext cx="4445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12" name="Equation" r:id="rId4" imgW="444500" imgH="393700" progId="Equation.3">
                  <p:embed/>
                </p:oleObj>
              </mc:Choice>
              <mc:Fallback>
                <p:oleObj name="Equation" r:id="rId4" imgW="4445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89608" y="596843"/>
                        <a:ext cx="4445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2942776"/>
              </p:ext>
            </p:extLst>
          </p:nvPr>
        </p:nvGraphicFramePr>
        <p:xfrm>
          <a:off x="6135518" y="596714"/>
          <a:ext cx="4318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13" name="Equation" r:id="rId6" imgW="431800" imgH="393700" progId="Equation.3">
                  <p:embed/>
                </p:oleObj>
              </mc:Choice>
              <mc:Fallback>
                <p:oleObj name="Equation" r:id="rId6" imgW="4318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35518" y="596714"/>
                        <a:ext cx="4318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1340471"/>
              </p:ext>
            </p:extLst>
          </p:nvPr>
        </p:nvGraphicFramePr>
        <p:xfrm>
          <a:off x="2960802" y="684498"/>
          <a:ext cx="2794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14" name="Equation" r:id="rId8" imgW="279400" imgH="241300" progId="Equation.3">
                  <p:embed/>
                </p:oleObj>
              </mc:Choice>
              <mc:Fallback>
                <p:oleObj name="Equation" r:id="rId8" imgW="279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960802" y="684498"/>
                        <a:ext cx="2794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6247448"/>
              </p:ext>
            </p:extLst>
          </p:nvPr>
        </p:nvGraphicFramePr>
        <p:xfrm>
          <a:off x="7907832" y="684498"/>
          <a:ext cx="2794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15" name="Equation" r:id="rId10" imgW="279400" imgH="241300" progId="Equation.3">
                  <p:embed/>
                </p:oleObj>
              </mc:Choice>
              <mc:Fallback>
                <p:oleObj name="Equation" r:id="rId10" imgW="279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907832" y="684498"/>
                        <a:ext cx="2794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2028863"/>
              </p:ext>
            </p:extLst>
          </p:nvPr>
        </p:nvGraphicFramePr>
        <p:xfrm>
          <a:off x="4567238" y="703263"/>
          <a:ext cx="2286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16" name="Equation" r:id="rId12" imgW="228600" imgH="203200" progId="Equation.3">
                  <p:embed/>
                </p:oleObj>
              </mc:Choice>
              <mc:Fallback>
                <p:oleObj name="Equation" r:id="rId12" imgW="228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567238" y="703263"/>
                        <a:ext cx="2286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196098" y="3354249"/>
            <a:ext cx="8702125" cy="1451854"/>
            <a:chOff x="0" y="3400944"/>
            <a:chExt cx="8702125" cy="1451854"/>
          </a:xfrm>
        </p:grpSpPr>
        <p:pic>
          <p:nvPicPr>
            <p:cNvPr id="27" name="Picture 26" descr="Screen Shot 2015-03-26 at 2.32.48 PM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2939" y="3400944"/>
              <a:ext cx="1309186" cy="1451854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0" y="3624350"/>
              <a:ext cx="8047532" cy="907823"/>
              <a:chOff x="0" y="3460416"/>
              <a:chExt cx="8925674" cy="1006884"/>
            </a:xfrm>
          </p:grpSpPr>
          <p:pic>
            <p:nvPicPr>
              <p:cNvPr id="29" name="Picture 28" descr="Screen Shot 2015-05-27 at 3.03.49 PM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5773" y="3460416"/>
                <a:ext cx="7869901" cy="1006884"/>
              </a:xfrm>
              <a:prstGeom prst="rect">
                <a:avLst/>
              </a:prstGeom>
            </p:spPr>
          </p:pic>
          <p:pic>
            <p:nvPicPr>
              <p:cNvPr id="30" name="Picture 29" descr="Screen Shot 2015-05-27 at 3.05.48 PM.png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499378"/>
                <a:ext cx="1471333" cy="928959"/>
              </a:xfrm>
              <a:prstGeom prst="rect">
                <a:avLst/>
              </a:prstGeom>
            </p:spPr>
          </p:pic>
        </p:grpSp>
      </p:grpSp>
      <p:sp>
        <p:nvSpPr>
          <p:cNvPr id="31" name="Oval 30"/>
          <p:cNvSpPr/>
          <p:nvPr/>
        </p:nvSpPr>
        <p:spPr>
          <a:xfrm>
            <a:off x="1820861" y="3620742"/>
            <a:ext cx="584328" cy="324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8403981" y="3368741"/>
            <a:ext cx="336164" cy="324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437169" y="3620742"/>
            <a:ext cx="584328" cy="324438"/>
          </a:xfrm>
          <a:prstGeom prst="ellipse">
            <a:avLst/>
          </a:prstGeom>
          <a:noFill/>
          <a:ln>
            <a:solidFill>
              <a:srgbClr val="1F497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403981" y="3648911"/>
            <a:ext cx="336164" cy="322008"/>
          </a:xfrm>
          <a:prstGeom prst="ellipse">
            <a:avLst/>
          </a:prstGeom>
          <a:noFill/>
          <a:ln>
            <a:solidFill>
              <a:srgbClr val="1F497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980464" y="3624350"/>
            <a:ext cx="354835" cy="324438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96098" y="990543"/>
            <a:ext cx="392181" cy="215672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88279" y="1195404"/>
            <a:ext cx="1634108" cy="1643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29955" y="1044201"/>
            <a:ext cx="8810064" cy="13630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129955" y="146304"/>
            <a:ext cx="8229600" cy="4435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Chapter 2 </a:t>
            </a:r>
            <a:r>
              <a:rPr lang="mr-IN" dirty="0" smtClean="0"/>
              <a:t>–</a:t>
            </a:r>
            <a:r>
              <a:rPr lang="en-US" dirty="0" smtClean="0"/>
              <a:t> RTM </a:t>
            </a:r>
            <a:r>
              <a:rPr lang="mr-IN" dirty="0" smtClean="0"/>
              <a:t>–</a:t>
            </a:r>
            <a:r>
              <a:rPr lang="en-US" dirty="0" smtClean="0"/>
              <a:t> A Visual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201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981745"/>
            <a:ext cx="9143996" cy="223799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88279" y="1195404"/>
            <a:ext cx="8185870" cy="1643678"/>
          </a:xfrm>
          <a:prstGeom prst="rect">
            <a:avLst/>
          </a:prstGeom>
          <a:solidFill>
            <a:srgbClr val="6D6D6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279" y="1195404"/>
            <a:ext cx="1634108" cy="1643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31725" y="1195404"/>
            <a:ext cx="1634108" cy="1643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02936" y="1195404"/>
            <a:ext cx="1634108" cy="164367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40041" y="1195404"/>
            <a:ext cx="1634108" cy="1643678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68830" y="1195404"/>
            <a:ext cx="1634108" cy="1643678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491006"/>
              </p:ext>
            </p:extLst>
          </p:nvPr>
        </p:nvGraphicFramePr>
        <p:xfrm>
          <a:off x="1011238" y="590364"/>
          <a:ext cx="8001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36" name="Equation" r:id="rId4" imgW="800100" imgH="406400" progId="Equation.3">
                  <p:embed/>
                </p:oleObj>
              </mc:Choice>
              <mc:Fallback>
                <p:oleObj name="Equation" r:id="rId4" imgW="8001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11238" y="590364"/>
                        <a:ext cx="8001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7942913"/>
              </p:ext>
            </p:extLst>
          </p:nvPr>
        </p:nvGraphicFramePr>
        <p:xfrm>
          <a:off x="5916557" y="590936"/>
          <a:ext cx="8001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37" name="Equation" r:id="rId6" imgW="800100" imgH="406400" progId="Equation.3">
                  <p:embed/>
                </p:oleObj>
              </mc:Choice>
              <mc:Fallback>
                <p:oleObj name="Equation" r:id="rId6" imgW="8001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16557" y="590936"/>
                        <a:ext cx="8001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888380"/>
              </p:ext>
            </p:extLst>
          </p:nvPr>
        </p:nvGraphicFramePr>
        <p:xfrm>
          <a:off x="2907714" y="670167"/>
          <a:ext cx="3429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38" name="Equation" r:id="rId7" imgW="342900" imgH="241300" progId="Equation.3">
                  <p:embed/>
                </p:oleObj>
              </mc:Choice>
              <mc:Fallback>
                <p:oleObj name="Equation" r:id="rId7" imgW="342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07714" y="670167"/>
                        <a:ext cx="3429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737910"/>
              </p:ext>
            </p:extLst>
          </p:nvPr>
        </p:nvGraphicFramePr>
        <p:xfrm>
          <a:off x="7797800" y="669925"/>
          <a:ext cx="3302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39" name="Equation" r:id="rId9" imgW="330200" imgH="241300" progId="Equation.3">
                  <p:embed/>
                </p:oleObj>
              </mc:Choice>
              <mc:Fallback>
                <p:oleObj name="Equation" r:id="rId9" imgW="3302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797800" y="669925"/>
                        <a:ext cx="3302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9397276"/>
              </p:ext>
            </p:extLst>
          </p:nvPr>
        </p:nvGraphicFramePr>
        <p:xfrm>
          <a:off x="4572000" y="705408"/>
          <a:ext cx="241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40" name="Equation" r:id="rId11" imgW="241300" imgH="177800" progId="Equation.3">
                  <p:embed/>
                </p:oleObj>
              </mc:Choice>
              <mc:Fallback>
                <p:oleObj name="Equation" r:id="rId11" imgW="241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72000" y="705408"/>
                        <a:ext cx="241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433268" y="2997846"/>
            <a:ext cx="276400" cy="149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196098" y="3354249"/>
            <a:ext cx="8702125" cy="1451854"/>
            <a:chOff x="0" y="3400944"/>
            <a:chExt cx="8702125" cy="1451854"/>
          </a:xfrm>
        </p:grpSpPr>
        <p:pic>
          <p:nvPicPr>
            <p:cNvPr id="30" name="Picture 29" descr="Screen Shot 2015-03-26 at 2.32.48 PM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2939" y="3400944"/>
              <a:ext cx="1309186" cy="1451854"/>
            </a:xfrm>
            <a:prstGeom prst="rect">
              <a:avLst/>
            </a:prstGeom>
          </p:spPr>
        </p:pic>
        <p:grpSp>
          <p:nvGrpSpPr>
            <p:cNvPr id="31" name="Group 30"/>
            <p:cNvGrpSpPr/>
            <p:nvPr/>
          </p:nvGrpSpPr>
          <p:grpSpPr>
            <a:xfrm>
              <a:off x="0" y="3624350"/>
              <a:ext cx="8047532" cy="907823"/>
              <a:chOff x="0" y="3460416"/>
              <a:chExt cx="8925674" cy="1006884"/>
            </a:xfrm>
          </p:grpSpPr>
          <p:pic>
            <p:nvPicPr>
              <p:cNvPr id="32" name="Picture 31" descr="Screen Shot 2015-05-27 at 3.03.49 PM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5773" y="3460416"/>
                <a:ext cx="7869901" cy="1006884"/>
              </a:xfrm>
              <a:prstGeom prst="rect">
                <a:avLst/>
              </a:prstGeom>
            </p:spPr>
          </p:pic>
          <p:pic>
            <p:nvPicPr>
              <p:cNvPr id="33" name="Picture 32" descr="Screen Shot 2015-05-27 at 3.05.48 PM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499378"/>
                <a:ext cx="1471333" cy="928959"/>
              </a:xfrm>
              <a:prstGeom prst="rect">
                <a:avLst/>
              </a:prstGeom>
            </p:spPr>
          </p:pic>
        </p:grpSp>
      </p:grpSp>
      <p:sp>
        <p:nvSpPr>
          <p:cNvPr id="34" name="Oval 33"/>
          <p:cNvSpPr/>
          <p:nvPr/>
        </p:nvSpPr>
        <p:spPr>
          <a:xfrm>
            <a:off x="3179387" y="3845813"/>
            <a:ext cx="1543121" cy="4230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403981" y="3901064"/>
            <a:ext cx="336164" cy="324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909269" y="3835538"/>
            <a:ext cx="1543121" cy="423083"/>
          </a:xfrm>
          <a:prstGeom prst="ellipse">
            <a:avLst/>
          </a:prstGeom>
          <a:noFill/>
          <a:ln>
            <a:solidFill>
              <a:srgbClr val="1F497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403981" y="4181234"/>
            <a:ext cx="336164" cy="322008"/>
          </a:xfrm>
          <a:prstGeom prst="ellipse">
            <a:avLst/>
          </a:prstGeom>
          <a:noFill/>
          <a:ln>
            <a:solidFill>
              <a:srgbClr val="1F497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980464" y="3876503"/>
            <a:ext cx="354835" cy="324438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96098" y="990543"/>
            <a:ext cx="392181" cy="215672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88279" y="1195404"/>
            <a:ext cx="1634108" cy="1643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29955" y="1044201"/>
            <a:ext cx="8810064" cy="13630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129955" y="146304"/>
            <a:ext cx="8229600" cy="4435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Chapter 2 </a:t>
            </a:r>
            <a:r>
              <a:rPr lang="mr-IN" dirty="0" smtClean="0"/>
              <a:t>–</a:t>
            </a:r>
            <a:r>
              <a:rPr lang="en-US" dirty="0" smtClean="0"/>
              <a:t> RTM </a:t>
            </a:r>
            <a:r>
              <a:rPr lang="mr-IN" dirty="0" smtClean="0"/>
              <a:t>–</a:t>
            </a:r>
            <a:r>
              <a:rPr lang="en-US" dirty="0" smtClean="0"/>
              <a:t> A Visual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706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981745"/>
            <a:ext cx="9143996" cy="22379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8279" y="1195404"/>
            <a:ext cx="1634108" cy="1643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31725" y="1195404"/>
            <a:ext cx="1634108" cy="1643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02936" y="1195404"/>
            <a:ext cx="1634108" cy="164367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40041" y="1195404"/>
            <a:ext cx="1634108" cy="1643678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68830" y="1195404"/>
            <a:ext cx="1634108" cy="1643678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9851254"/>
              </p:ext>
            </p:extLst>
          </p:nvPr>
        </p:nvGraphicFramePr>
        <p:xfrm>
          <a:off x="1011238" y="590364"/>
          <a:ext cx="8001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60" name="Equation" r:id="rId4" imgW="800100" imgH="406400" progId="Equation.3">
                  <p:embed/>
                </p:oleObj>
              </mc:Choice>
              <mc:Fallback>
                <p:oleObj name="Equation" r:id="rId4" imgW="8001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11238" y="590364"/>
                        <a:ext cx="8001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836093"/>
              </p:ext>
            </p:extLst>
          </p:nvPr>
        </p:nvGraphicFramePr>
        <p:xfrm>
          <a:off x="5916557" y="590936"/>
          <a:ext cx="8001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61" name="Equation" r:id="rId6" imgW="800100" imgH="406400" progId="Equation.3">
                  <p:embed/>
                </p:oleObj>
              </mc:Choice>
              <mc:Fallback>
                <p:oleObj name="Equation" r:id="rId6" imgW="8001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16557" y="590936"/>
                        <a:ext cx="8001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1726257"/>
              </p:ext>
            </p:extLst>
          </p:nvPr>
        </p:nvGraphicFramePr>
        <p:xfrm>
          <a:off x="2907714" y="670167"/>
          <a:ext cx="3429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62" name="Equation" r:id="rId7" imgW="342900" imgH="241300" progId="Equation.3">
                  <p:embed/>
                </p:oleObj>
              </mc:Choice>
              <mc:Fallback>
                <p:oleObj name="Equation" r:id="rId7" imgW="342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07714" y="670167"/>
                        <a:ext cx="3429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961"/>
              </p:ext>
            </p:extLst>
          </p:nvPr>
        </p:nvGraphicFramePr>
        <p:xfrm>
          <a:off x="7797800" y="669925"/>
          <a:ext cx="3302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63" name="Equation" r:id="rId9" imgW="330200" imgH="241300" progId="Equation.3">
                  <p:embed/>
                </p:oleObj>
              </mc:Choice>
              <mc:Fallback>
                <p:oleObj name="Equation" r:id="rId9" imgW="3302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797800" y="669925"/>
                        <a:ext cx="3302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6743052"/>
              </p:ext>
            </p:extLst>
          </p:nvPr>
        </p:nvGraphicFramePr>
        <p:xfrm>
          <a:off x="4572000" y="705408"/>
          <a:ext cx="241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64" name="Equation" r:id="rId11" imgW="241300" imgH="177800" progId="Equation.3">
                  <p:embed/>
                </p:oleObj>
              </mc:Choice>
              <mc:Fallback>
                <p:oleObj name="Equation" r:id="rId11" imgW="241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72000" y="705408"/>
                        <a:ext cx="241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196098" y="3354249"/>
            <a:ext cx="8702125" cy="1451854"/>
            <a:chOff x="0" y="3400944"/>
            <a:chExt cx="8702125" cy="1451854"/>
          </a:xfrm>
        </p:grpSpPr>
        <p:pic>
          <p:nvPicPr>
            <p:cNvPr id="27" name="Picture 26" descr="Screen Shot 2015-03-26 at 2.32.48 PM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2939" y="3400944"/>
              <a:ext cx="1309186" cy="1451854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0" y="3624350"/>
              <a:ext cx="8047532" cy="907823"/>
              <a:chOff x="0" y="3460416"/>
              <a:chExt cx="8925674" cy="1006884"/>
            </a:xfrm>
          </p:grpSpPr>
          <p:pic>
            <p:nvPicPr>
              <p:cNvPr id="29" name="Picture 28" descr="Screen Shot 2015-05-27 at 3.03.49 PM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5773" y="3460416"/>
                <a:ext cx="7869901" cy="1006884"/>
              </a:xfrm>
              <a:prstGeom prst="rect">
                <a:avLst/>
              </a:prstGeom>
            </p:spPr>
          </p:pic>
          <p:pic>
            <p:nvPicPr>
              <p:cNvPr id="30" name="Picture 29" descr="Screen Shot 2015-05-27 at 3.05.48 PM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499378"/>
                <a:ext cx="1471333" cy="928959"/>
              </a:xfrm>
              <a:prstGeom prst="rect">
                <a:avLst/>
              </a:prstGeom>
            </p:spPr>
          </p:pic>
        </p:grpSp>
      </p:grpSp>
      <p:sp>
        <p:nvSpPr>
          <p:cNvPr id="31" name="Oval 30"/>
          <p:cNvSpPr/>
          <p:nvPr/>
        </p:nvSpPr>
        <p:spPr>
          <a:xfrm>
            <a:off x="3179387" y="3845813"/>
            <a:ext cx="1543121" cy="4230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8403981" y="3901064"/>
            <a:ext cx="336164" cy="324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909269" y="3835538"/>
            <a:ext cx="1543121" cy="423083"/>
          </a:xfrm>
          <a:prstGeom prst="ellipse">
            <a:avLst/>
          </a:prstGeom>
          <a:noFill/>
          <a:ln>
            <a:solidFill>
              <a:srgbClr val="1F497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403981" y="4181234"/>
            <a:ext cx="336164" cy="322008"/>
          </a:xfrm>
          <a:prstGeom prst="ellipse">
            <a:avLst/>
          </a:prstGeom>
          <a:noFill/>
          <a:ln>
            <a:solidFill>
              <a:srgbClr val="1F497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980464" y="3876503"/>
            <a:ext cx="354835" cy="324438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96098" y="990543"/>
            <a:ext cx="392181" cy="215672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88279" y="1195404"/>
            <a:ext cx="1634108" cy="1643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9955" y="1044201"/>
            <a:ext cx="8810064" cy="13630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129955" y="146304"/>
            <a:ext cx="8229600" cy="4435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Chapter 2 </a:t>
            </a:r>
            <a:r>
              <a:rPr lang="mr-IN" dirty="0" smtClean="0"/>
              <a:t>–</a:t>
            </a:r>
            <a:r>
              <a:rPr lang="en-US" dirty="0" smtClean="0"/>
              <a:t> RTM </a:t>
            </a:r>
            <a:r>
              <a:rPr lang="mr-IN" dirty="0" smtClean="0"/>
              <a:t>–</a:t>
            </a:r>
            <a:r>
              <a:rPr lang="en-US" dirty="0" smtClean="0"/>
              <a:t> A Visual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040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E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SEP.thmx</Template>
  <TotalTime>29146</TotalTime>
  <Words>230</Words>
  <Application>Microsoft Macintosh PowerPoint</Application>
  <PresentationFormat>On-screen Show (16:9)</PresentationFormat>
  <Paragraphs>38</Paragraphs>
  <Slides>11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SEP</vt:lpstr>
      <vt:lpstr>Equation</vt:lpstr>
      <vt:lpstr>Chapter 2 – A visual example of elastic RTM</vt:lpstr>
      <vt:lpstr>Chapter 2 – RTM – A Visual example</vt:lpstr>
      <vt:lpstr>Chapter 2 – RTM – A Visual example</vt:lpstr>
      <vt:lpstr>Chapter 2 – RTM – A Visual example</vt:lpstr>
      <vt:lpstr>Chapter 2 – RTM – A Visual example</vt:lpstr>
      <vt:lpstr>Chapter 2 – RTM – A Visual example</vt:lpstr>
      <vt:lpstr>Chapter 2 – RTM – A Visual example</vt:lpstr>
      <vt:lpstr>Chapter 2 – RTM – A Visual example</vt:lpstr>
      <vt:lpstr>Chapter 2 – RTM – A Visual example</vt:lpstr>
      <vt:lpstr>Chapter 2 – RTM – A Visual example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Gustavo Catao Alves</dc:creator>
  <cp:lastModifiedBy>Gustavo Catao Alves</cp:lastModifiedBy>
  <cp:revision>236</cp:revision>
  <dcterms:created xsi:type="dcterms:W3CDTF">2016-07-12T02:32:27Z</dcterms:created>
  <dcterms:modified xsi:type="dcterms:W3CDTF">2017-10-19T12:05:41Z</dcterms:modified>
</cp:coreProperties>
</file>